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6" r:id="rId3"/>
    <p:sldId id="297" r:id="rId4"/>
    <p:sldId id="281" r:id="rId5"/>
    <p:sldId id="276" r:id="rId6"/>
    <p:sldId id="292" r:id="rId7"/>
    <p:sldId id="294" r:id="rId8"/>
    <p:sldId id="295" r:id="rId9"/>
    <p:sldId id="298" r:id="rId10"/>
    <p:sldId id="299" r:id="rId11"/>
    <p:sldId id="300" r:id="rId12"/>
    <p:sldId id="301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6600"/>
    <a:srgbClr val="F9EED7"/>
    <a:srgbClr val="996633"/>
    <a:srgbClr val="FFCC00"/>
    <a:srgbClr val="FDF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4316" autoAdjust="0"/>
  </p:normalViewPr>
  <p:slideViewPr>
    <p:cSldViewPr>
      <p:cViewPr>
        <p:scale>
          <a:sx n="76" d="100"/>
          <a:sy n="76" d="100"/>
        </p:scale>
        <p:origin x="-1014" y="3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30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Organo Electoral Plurinacional de Bolivia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824B5-A225-4521-B4DF-434BB5C0C27C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333F5-0455-4930-A55C-F3D9A23384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6385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BO" smtClean="0"/>
              <a:t>Organo Electoral Plurinacional de Bolivia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E1044-A456-44EA-AFA9-597AF4A0A87A}" type="datetimeFigureOut">
              <a:rPr lang="es-BO" smtClean="0"/>
              <a:t>30/03/2011</a:t>
            </a:fld>
            <a:endParaRPr lang="es-B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B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16B23-28D5-47D9-AB10-A80F048E80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250231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7048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10205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300C-67C5-40F3-9726-2785592F844C}" type="datetime1">
              <a:rPr lang="es-ES" smtClean="0"/>
              <a:t>30/03/2011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233982-A380-48F0-8306-0C9837A6AB4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950-9691-4AF3-95BA-FFC6B773D561}" type="datetime1">
              <a:rPr lang="es-ES" smtClean="0"/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3982-A380-48F0-8306-0C9837A6AB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AA1D-6036-473E-B6CD-E6FB6DC09484}" type="datetime1">
              <a:rPr lang="es-ES" smtClean="0"/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3982-A380-48F0-8306-0C9837A6AB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8C2B8E-6DBF-4C13-BE70-4DD9CD2C017C}" type="datetime1">
              <a:rPr lang="es-ES" smtClean="0"/>
              <a:t>30/03/2011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9233982-A380-48F0-8306-0C9837A6AB4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622C-DED8-40E5-BB2F-BFFB2BA1B69F}" type="datetime1">
              <a:rPr lang="es-ES" smtClean="0"/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3982-A380-48F0-8306-0C9837A6AB4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AE7E-D39D-4371-9C40-EE10DB700348}" type="datetime1">
              <a:rPr lang="es-ES" smtClean="0"/>
              <a:t>30/03/2011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3982-A380-48F0-8306-0C9837A6AB4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3982-A380-48F0-8306-0C9837A6AB4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C65D-C8E4-4A01-AB89-A21BEDE90CFF}" type="datetime1">
              <a:rPr lang="es-ES" smtClean="0"/>
              <a:t>30/03/2011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A9AC3-1BAD-4DA3-85DC-46EF13D8F851}" type="datetime1">
              <a:rPr lang="es-ES" smtClean="0"/>
              <a:t>30/03/2011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3982-A380-48F0-8306-0C9837A6AB4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363C-DBE2-47E3-8DD4-D5FAADF3078C}" type="datetime1">
              <a:rPr lang="es-ES" smtClean="0"/>
              <a:t>30/03/2011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3982-A380-48F0-8306-0C9837A6AB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57FD11-F463-470D-9655-2887F3B7E11A}" type="datetime1">
              <a:rPr lang="es-ES" smtClean="0"/>
              <a:t>30/03/2011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9233982-A380-48F0-8306-0C9837A6AB4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7FD1-E0DA-4D06-86D6-77A8594A0B3C}" type="datetime1">
              <a:rPr lang="es-ES" smtClean="0"/>
              <a:t>30/03/2011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233982-A380-48F0-8306-0C9837A6AB4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4F8BEE-CEAB-4BD8-A576-E725D0A6B82B}" type="datetime1">
              <a:rPr lang="es-ES" smtClean="0"/>
              <a:t>30/03/2011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Organo Electoral Plurinacional de Bolivia</a:t>
            </a: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9233982-A380-48F0-8306-0C9837A6AB4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embol.org.mx/nuestropais/Escudo.jpg&amp;imgrefurl=http://www.embol.org.mx/nuestropais/paiscentral.html&amp;h=253&amp;w=300&amp;sz=30&amp;tbnid=XzSiFnbge57xXM:&amp;tbnh=98&amp;tbnw=116&amp;prev=/images?q=escudo+nacional+de+bolivia&amp;zoom=1&amp;q=escudo+nacional+de+bolivia&amp;hl=es&amp;usg=__ZCmmuAihhOIOLxjSSa2J1lCM6d0=&amp;sa=X&amp;ei=OBCJTZz1Jo_2gAf4rPHADQ&amp;ved=0CD4Q9QEwB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17005" y="5579862"/>
            <a:ext cx="5256584" cy="1000132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sz="20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Dra. Fanny Rosario Rivas Rojas</a:t>
            </a:r>
          </a:p>
          <a:p>
            <a:pPr algn="ctr"/>
            <a:r>
              <a:rPr lang="es-ES" sz="20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VOCAL DEL TRIBUNAL SUPREMO ELECTORAL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1643042" y="3068960"/>
            <a:ext cx="5929354" cy="2068711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Estructura y funcionamiento del </a:t>
            </a:r>
            <a:r>
              <a:rPr lang="es-ES" sz="3200" b="1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sereci</a:t>
            </a:r>
            <a:r>
              <a:rPr lang="es-ES" sz="3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s-ES" sz="3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Accesibilidad y cobertura del registro civil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AutoShape 2" descr="data:image/jpg;base64,/9j/4AAQSkZJRgABAQAAAQABAAD/2wBDAAkGBwgHBgkIBwgKCgkLDRYPDQwMDRsUFRAWIB0iIiAdHx8kKDQsJCYxJx8fLT0tMTU3Ojo6Iys/RD84QzQ5Ojf/2wBDAQoKCg0MDRoPDxo3JR8lNzc3Nzc3Nzc3Nzc3Nzc3Nzc3Nzc3Nzc3Nzc3Nzc3Nzc3Nzc3Nzc3Nzc3Nzc3Nzc3Nzf/wAARCABOAFwDASIAAhEBAxEB/8QAHAAAAgIDAQEAAAAAAAAAAAAABQcEBgADCAIB/8QANRAAAgEDAwMCBQMDAgcAAAAAAQIDBAURABIhBjFBE1EiMmFxgQcUkSNSoRUzQkNygqLC0f/EABoBAAIDAQEAAAAAAAAAAAAAAAMFAAIGAQT/xAAuEQABAwEHAwMDBQEAAAAAAAABAAIDEQQFEiExQVFxgfATFGEiMqEjM7HB0fH/2gAMAwEAAhEDEQA/AHjrNZrRW1BpadpxE0gQbmVO+3zj3+2oot+otRcaGmkEdRWU8TnsryBT/B18pq6CupzLQypKCDg54zkjn25BH40FudosfUatBXUiCR8/EPgkDj5hkf8AEOPuCCONdFN1w12W574tZf4LZbZUkRY2mqpVG4KBjCg9sknn2H17HsjGdc+XDpC9W7qWrh6Nr56mSmO4xGTZIBxkgk4IBIHgj2PfRGo/Uq90/S12tt2p5qa7wBIkncYYM3BBHvgFgee388ABzBXATum/e7qKCgnkp2gkqUQlIpJAu4+2t1qr1raKCSRoVqHjDSRRSBwjEcjPnGkB0F0LB1Dbqm8XWrCRREECRThyf7m9s8cds6bfR9ntlvslEy2yijqalfhSE7gw77snPjBJ/HtqZVopUq5azUajnWoUtAB6Cnajf344JH08Z84PjGdKXSCatFJSn1pFG6QofhjGARk+5BGB9dRWU/WazWaii8eorMyK4Lr8wB5XOgE/UDW25x266xhfWYLDVD4UkyQADns3fz48ZGpt+tLXCJXpZmpqyMj05422kDPYnByv00rL31jHeOmZrXc6doLgjoFqU5EgR+Wz3HAzjnQ5JAwZo0MLpTRo6opS9UQdM9d3S2RozWxpEDAD/akEaltuPHPb6caLdeXCS3iiuloKyfuQSSuCGK42Ov1AJHsVJB1QLTaZa+tmSJo98iby7Ny7gd/pkYGffV6uVqpntNLSV0s0UNF8SzQkZxj4gc+/f3440rkvNscnpk6/hM5LJBCWY86aj45QK4XKeWG39YUlvkSWYOKhcFFypIDZ9uAcng4xkjjVP66mq+sLhTVtvpZCsNGpqXdgq+pnk4LccbRnjO3OMat9HeZaJtgVkgfC/ulAcOhTAAHykAYwB4A7nJOUdgu5p5AtN6ayAbRIp3LyDnA+Xt9dNrPC94Lvtrzv89uNUgntIbIWsGLptwFUujOpeoquSn6VjiaqpnYB0gCpKicZJfGOB5btgewGmNTs8VWlnomYRCpNNiIEslJHncAfdjyzfUDuQAMavulgihpJ4Zdj/Pv/AOZgnAVu+BkcandKzUr75po2jrHjXbGr/GsR7KW+YrxwD9eSMapaHiykvkH089DTzquwPE4oMnDUdUf6s6vpOnrQhpUD1DwhoYQOEUjgkD/A86GdGXeitfR1NdZy0tVWSOkoG3fJKrPhRxk8jAHYZ8DOhfVtmmqZTcU9NQsWCjHjIOB/g8+2NVXp6ppLNebdU17MaaD1HaFfiBZlOTg+7Ea8FmvBs/1D/idmwsdACw5jXrwnjap6qqpxU1UYhEoDRw4O5F8bs85PtgY7amI6OoZGDKexByNULpy4VPWtdPMwejtVK6oKRXIMo25+Ljse2OPznV9RVRAqgBVGAAMADTJrg4VCVvY5ji12oWusnWmpZp3+WJC5/AzrmxqkGmMssRnWdgQu7aUc8kDXR12kjitdZLMAY0gdmDDIICknjzrnH0KmaGFpZlffKH9QY+bHsONeW1aiqa3UwuEgA2V2/TcK09Qx/qQiABSRymWGQf41L/UW41Fuo6empJdy1KyBxjOUxjH/AJfjGtX6e74nrcARyfAWU/K/fzod+pVT6l2oITC8e2PcT4O5sf8ArpBBGJr1AcMh/iDf8jmNeRrl/SJdI2qpkqaak2xrHRr62UO7c5JwTg4JB3EedWSou8sdXHTpNVTl2Clo48qmfc9v4zqs2Krr6iOsSOpw8gQMxTLEDdgewH8/bW6moaqghllWolgbcWPPzZ7nwP50xvMO90Y3OwkbAmnZLbvka2ztc3MHmle6OXeOorbRLWU1X6jU6mRJFOSpA5+xxnS3hrqyw3j14QyfuFR5CV5ZA3OM++3/ADo83UlajSRn0d7psLqChcHggjPPBz4z/OqrfJHeoid2d3IYEk5J7Y177vs+KySsfmBQ55nPQdEuvKf9Zj2Ghz00yTfuMSG3VQf+s7QPgD/pP8aTc0yRVqGSP15icBt2FRvAx504KWree1QzJGYEkgVyX5JyueBpQVMDs0DxptVZQUB7s3udZu6ci9p81W2sNXxOp8FMT9G6rFRdqJ2LPiOXJ9/iBH4+HTQ0qv0eZo7rdKepaNpPSR48IMqNx3DPfBJXjTV1qbP+2EnvAEWl9eVpq4vXpZocA+pGy4PbkY1zdSyIIZIKum9Gqh3RujHafUU4P5yMa6WPI0ov1N6bltdU13odjUdXKf3CS4xFI3kH2Y5+x+h4raWYm1GyPdcwZKWE0Dsu6h9DXYU9bJSTfPMmFEy45XJ8d+CdG7vR0c0yXivpkEcCtEmSQrdzkjxjOQfufGl3TfvIKiIyyLORKvpxY5kGewY/xovWdVDqKNaeXdSUCjbP8QDyAdkC5z47+BxzjSR1lIn9Zh882XrvFrXyCo126Lw88kUdLV0zyQU0hVZJAc7hkZb8ZHH11ZL01P8A6bLS9P3CrrKqrfaUkk+KJIwS4GADzkeOeNVeGqomc0wiRUlXCoxISIZHHvjHk++vCW+rirYpqZopdkzemXRiGYgDHAw3AGNaCWP3DfcRjMj8/wA+cLHmP2bzBMCOOnx5+VHpYJ2u9LBK3qSq5LAPuB24wM/cqPzqwW+00d9/cUYTZVIQI9j5ZTt8n2J5P2+mgyRU1pppHbbJLLkMCSChyPHgZP8A98DXuluMdulFbbXxU/LURM4QVCDncCTwfBx3xodqc6CziIfcePjv50R7DZBNIZsNWDLPk9kwam5RWuzSyNDHEsMfpjdnOcYA0s/XjlkL1AYoqn0yx2DPA48nudS7v1E/ULRTon7ZAWUvIAQ7DHAH0BH8geDmBS09xmq4adWglqamQRxCQ7QMnjv29zpJZbJ6OIbkraWLCyHFtr2CYP6LqZ6q81iU/p049KBHI+ZhuZufsU/kaaWg/S1ii6ftSUUUhlcsZJZSMb3Pc48DgAD2GjGn8bcLQFnLRL6srn1rVZobeqb1IUngt1NW1kRxAJ8AIWwCckHAxycckDGiWs1dBSru/Q1FNMLfSTyyXeX+rUCBVSmp0J7mPBwO4VQck+cZIpNb0rM91t9qtgrf3tVNIsizKqiFEG45P923B8dxxzroOnpKemeZ4IlR539SVgOXbAGT+ANfTSU5qlqjCnrqpRZMfEFOMjP40P0hsj+5lpQuKTs/RNztX6eVrKma+etEk8QDM7wK21I1P32vzx76jXCBFeviWNaU0VtMw9KXKlhKqbx7cAjn/PfTwZQylWHBGDoFJ0rbXeqxCgSeiWjCbeI0BY8fclT/ANo1R0b8bXNdQCqowx4iZG4uuaX3T9pqa3rK2VNNSQ09F+1Y1II9QOhz/TfxuIcHnjAHcjVZ6x6HufT/APqNwhV2tkFYNmDk+i+NuAf7S238afNuttNb48QIA5RFd8YL7V2gnx21IqIIqmCSCeNZIpFKujDIYHuNSKItjDXmpXA7A4lmSSlq6HM6S1lMbhNDTuPUVY0SSRcfEsZIPxqc8Ec4x8Jxm8WHp6ipola0RUtzstwx64qlBlTHncR8QyOUYZBzj21dI40jQJGiqgGAqjAA14p6WCmMv7eJI/VcyPtGNzHGSfrwNXbGBnurvnkeMJOS2qAqgAYA7DX3WazREFf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0963" y="-350838"/>
            <a:ext cx="876300" cy="742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60" name="AutoShape 4" descr="data:image/jpg;base64,/9j/4AAQSkZJRgABAQAAAQABAAD/2wBDAAkGBwgHBgkIBwgKCgkLDRYPDQwMDRsUFRAWIB0iIiAdHx8kKDQsJCYxJx8fLT0tMTU3Ojo6Iys/RD84QzQ5Ojf/2wBDAQoKCg0MDRoPDxo3JR8lNzc3Nzc3Nzc3Nzc3Nzc3Nzc3Nzc3Nzc3Nzc3Nzc3Nzc3Nzc3Nzc3Nzc3Nzc3Nzc3Nzf/wAARCABOAFwDASIAAhEBAxEB/8QAHAAAAgIDAQEAAAAAAAAAAAAABQcEBgADCAIB/8QANRAAAgEDAwMCBQMDAgcAAAAAAQIDBAURABIhBjFBE1EiMmFxgQcUkSNSoRUzQkNygqLC0f/EABoBAAIDAQEAAAAAAAAAAAAAAAMFAAIGAQT/xAAuEQABAwEHAwMDBQEAAAAAAAABAAIDEQQFEiExQVFxgfATFGEiMqEjM7HB0fH/2gAMAwEAAhEDEQA/AHjrNZrRW1BpadpxE0gQbmVO+3zj3+2oot+otRcaGmkEdRWU8TnsryBT/B18pq6CupzLQypKCDg54zkjn25BH40FudosfUatBXUiCR8/EPgkDj5hkf8AEOPuCCONdFN1w12W574tZf4LZbZUkRY2mqpVG4KBjCg9sknn2H17HsjGdc+XDpC9W7qWrh6Nr56mSmO4xGTZIBxkgk4IBIHgj2PfRGo/Uq90/S12tt2p5qa7wBIkncYYM3BBHvgFgee388ABzBXATum/e7qKCgnkp2gkqUQlIpJAu4+2t1qr1raKCSRoVqHjDSRRSBwjEcjPnGkB0F0LB1Dbqm8XWrCRREECRThyf7m9s8cds6bfR9ntlvslEy2yijqalfhSE7gw77snPjBJ/HtqZVopUq5azUajnWoUtAB6Cnajf344JH08Z84PjGdKXSCatFJSn1pFG6QofhjGARk+5BGB9dRWU/WazWaii8eorMyK4Lr8wB5XOgE/UDW25x266xhfWYLDVD4UkyQADns3fz48ZGpt+tLXCJXpZmpqyMj05422kDPYnByv00rL31jHeOmZrXc6doLgjoFqU5EgR+Wz3HAzjnQ5JAwZo0MLpTRo6opS9UQdM9d3S2RozWxpEDAD/akEaltuPHPb6caLdeXCS3iiuloKyfuQSSuCGK42Ov1AJHsVJB1QLTaZa+tmSJo98iby7Ny7gd/pkYGffV6uVqpntNLSV0s0UNF8SzQkZxj4gc+/f3440rkvNscnpk6/hM5LJBCWY86aj45QK4XKeWG39YUlvkSWYOKhcFFypIDZ9uAcng4xkjjVP66mq+sLhTVtvpZCsNGpqXdgq+pnk4LccbRnjO3OMat9HeZaJtgVkgfC/ulAcOhTAAHykAYwB4A7nJOUdgu5p5AtN6ayAbRIp3LyDnA+Xt9dNrPC94Lvtrzv89uNUgntIbIWsGLptwFUujOpeoquSn6VjiaqpnYB0gCpKicZJfGOB5btgewGmNTs8VWlnomYRCpNNiIEslJHncAfdjyzfUDuQAMavulgihpJ4Zdj/Pv/AOZgnAVu+BkcandKzUr75po2jrHjXbGr/GsR7KW+YrxwD9eSMapaHiykvkH089DTzquwPE4oMnDUdUf6s6vpOnrQhpUD1DwhoYQOEUjgkD/A86GdGXeitfR1NdZy0tVWSOkoG3fJKrPhRxk8jAHYZ8DOhfVtmmqZTcU9NQsWCjHjIOB/g8+2NVXp6ppLNebdU17MaaD1HaFfiBZlOTg+7Ea8FmvBs/1D/idmwsdACw5jXrwnjap6qqpxU1UYhEoDRw4O5F8bs85PtgY7amI6OoZGDKexByNULpy4VPWtdPMwejtVK6oKRXIMo25+Ljse2OPznV9RVRAqgBVGAAMADTJrg4VCVvY5ji12oWusnWmpZp3+WJC5/AzrmxqkGmMssRnWdgQu7aUc8kDXR12kjitdZLMAY0gdmDDIICknjzrnH0KmaGFpZlffKH9QY+bHsONeW1aiqa3UwuEgA2V2/TcK09Qx/qQiABSRymWGQf41L/UW41Fuo6empJdy1KyBxjOUxjH/AJfjGtX6e74nrcARyfAWU/K/fzod+pVT6l2oITC8e2PcT4O5sf8ArpBBGJr1AcMh/iDf8jmNeRrl/SJdI2qpkqaak2xrHRr62UO7c5JwTg4JB3EedWSou8sdXHTpNVTl2Clo48qmfc9v4zqs2Krr6iOsSOpw8gQMxTLEDdgewH8/bW6moaqghllWolgbcWPPzZ7nwP50xvMO90Y3OwkbAmnZLbvka2ztc3MHmle6OXeOorbRLWU1X6jU6mRJFOSpA5+xxnS3hrqyw3j14QyfuFR5CV5ZA3OM++3/ADo83UlajSRn0d7psLqChcHggjPPBz4z/OqrfJHeoid2d3IYEk5J7Y177vs+KySsfmBQ55nPQdEuvKf9Zj2Ghz00yTfuMSG3VQf+s7QPgD/pP8aTc0yRVqGSP15icBt2FRvAx504KWree1QzJGYEkgVyX5JyueBpQVMDs0DxptVZQUB7s3udZu6ci9p81W2sNXxOp8FMT9G6rFRdqJ2LPiOXJ9/iBH4+HTQ0qv0eZo7rdKepaNpPSR48IMqNx3DPfBJXjTV1qbP+2EnvAEWl9eVpq4vXpZocA+pGy4PbkY1zdSyIIZIKum9Gqh3RujHafUU4P5yMa6WPI0ov1N6bltdU13odjUdXKf3CS4xFI3kH2Y5+x+h4raWYm1GyPdcwZKWE0Dsu6h9DXYU9bJSTfPMmFEy45XJ8d+CdG7vR0c0yXivpkEcCtEmSQrdzkjxjOQfufGl3TfvIKiIyyLORKvpxY5kGewY/xovWdVDqKNaeXdSUCjbP8QDyAdkC5z47+BxzjSR1lIn9Zh882XrvFrXyCo126Lw88kUdLV0zyQU0hVZJAc7hkZb8ZHH11ZL01P8A6bLS9P3CrrKqrfaUkk+KJIwS4GADzkeOeNVeGqomc0wiRUlXCoxISIZHHvjHk++vCW+rirYpqZopdkzemXRiGYgDHAw3AGNaCWP3DfcRjMj8/wA+cLHmP2bzBMCOOnx5+VHpYJ2u9LBK3qSq5LAPuB24wM/cqPzqwW+00d9/cUYTZVIQI9j5ZTt8n2J5P2+mgyRU1pppHbbJLLkMCSChyPHgZP8A98DXuluMdulFbbXxU/LURM4QVCDncCTwfBx3xodqc6CziIfcePjv50R7DZBNIZsNWDLPk9kwam5RWuzSyNDHEsMfpjdnOcYA0s/XjlkL1AYoqn0yx2DPA48nudS7v1E/ULRTon7ZAWUvIAQ7DHAH0BH8geDmBS09xmq4adWglqamQRxCQ7QMnjv29zpJZbJ6OIbkraWLCyHFtr2CYP6LqZ6q81iU/p049KBHI+ZhuZufsU/kaaWg/S1ii6ftSUUUhlcsZJZSMb3Pc48DgAD2GjGn8bcLQFnLRL6srn1rVZobeqb1IUngt1NW1kRxAJ8AIWwCckHAxycckDGiWs1dBSru/Q1FNMLfSTyyXeX+rUCBVSmp0J7mPBwO4VQck+cZIpNb0rM91t9qtgrf3tVNIsizKqiFEG45P923B8dxxzroOnpKemeZ4IlR539SVgOXbAGT+ANfTSU5qlqjCnrqpRZMfEFOMjP40P0hsj+5lpQuKTs/RNztX6eVrKma+etEk8QDM7wK21I1P32vzx76jXCBFeviWNaU0VtMw9KXKlhKqbx7cAjn/PfTwZQylWHBGDoFJ0rbXeqxCgSeiWjCbeI0BY8fclT/ANo1R0b8bXNdQCqowx4iZG4uuaX3T9pqa3rK2VNNSQ09F+1Y1II9QOhz/TfxuIcHnjAHcjVZ6x6HufT/APqNwhV2tkFYNmDk+i+NuAf7S238afNuttNb48QIA5RFd8YL7V2gnx21IqIIqmCSCeNZIpFKujDIYHuNSKItjDXmpXA7A4lmSSlq6HM6S1lMbhNDTuPUVY0SSRcfEsZIPxqc8Ec4x8Jxm8WHp6ipola0RUtzstwx64qlBlTHncR8QyOUYZBzj21dI40jQJGiqgGAqjAA14p6WCmMv7eJI/VcyPtGNzHGSfrwNXbGBnurvnkeMJOS2qAqgAYA7DX3WazREFf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0963" y="-350838"/>
            <a:ext cx="876300" cy="742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" name="9 Imagen" descr="http://www.embol.org.mx/nuestropais/Escudo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214290"/>
            <a:ext cx="21145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Rectángulo"/>
          <p:cNvSpPr/>
          <p:nvPr/>
        </p:nvSpPr>
        <p:spPr>
          <a:xfrm>
            <a:off x="1785918" y="1928802"/>
            <a:ext cx="56436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x-none" sz="2000" b="1" cap="small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Plurinacional de Bolivia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x-none" sz="2000" b="1" cap="small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Órgano Electoral Plurinacional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x-none" sz="2000" b="1" cap="small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Tribunal Supremo Electoral</a:t>
            </a:r>
            <a:endParaRPr lang="es-ES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168352"/>
          </a:xfrm>
        </p:spPr>
        <p:txBody>
          <a:bodyPr>
            <a:normAutofit/>
          </a:bodyPr>
          <a:lstStyle/>
          <a:p>
            <a:pPr algn="just"/>
            <a:r>
              <a:rPr lang="es-BO" sz="2200" dirty="0" smtClean="0"/>
              <a:t>Esta función está a cargo del Tribunal Supremo Electoral, que de acuerdo a las necesidades de cada uno de los departamentos del Estado Plurinacional de Bolivia, a través de informes que realizan los </a:t>
            </a:r>
            <a:r>
              <a:rPr lang="es-BO" sz="2200" dirty="0" err="1" smtClean="0"/>
              <a:t>Serecis</a:t>
            </a:r>
            <a:r>
              <a:rPr lang="es-BO" sz="2200" dirty="0" smtClean="0"/>
              <a:t> Departamentales,  de igual forma se procede a la distribución geográfica de las oficialías de Registro Civil, que pueden ser individuales o colectivas, de acuerdo a las necesidades de cada departamento o provincia. </a:t>
            </a:r>
          </a:p>
          <a:p>
            <a:endParaRPr lang="es-B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es-BO" sz="2400" b="1" dirty="0" smtClean="0"/>
              <a:t>CRITERIOS PARA LA CREACION Y DISTRIBUCIÓN GEOGRÁFICA DE LAS DEPENDENCIAS DE REGISTRO CIVIL</a:t>
            </a:r>
            <a:endParaRPr lang="es-BO" sz="24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81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51176"/>
          </a:xfrm>
        </p:spPr>
        <p:txBody>
          <a:bodyPr>
            <a:normAutofit/>
          </a:bodyPr>
          <a:lstStyle/>
          <a:p>
            <a:pPr algn="just"/>
            <a:r>
              <a:rPr lang="es-BO" sz="2200" dirty="0" smtClean="0"/>
              <a:t>Esta función de control y supervisión esta a cargo de los </a:t>
            </a:r>
            <a:r>
              <a:rPr lang="es-BO" sz="2200" dirty="0" err="1" smtClean="0"/>
              <a:t>Serecis</a:t>
            </a:r>
            <a:r>
              <a:rPr lang="es-BO" sz="2200" dirty="0" smtClean="0"/>
              <a:t> Departamentales e inspectores y Oficiales de Registro Civil y de la sociedad civil que puede presentar denuncias en  caso de irregularidades o mal funcionamiento de las Oficialías de Registro Civil.</a:t>
            </a:r>
          </a:p>
          <a:p>
            <a:pPr algn="just"/>
            <a:r>
              <a:rPr lang="es-BO" sz="2200" dirty="0" smtClean="0"/>
              <a:t>En las zonas fronterizas es más difícil este control y fiscalización, por lo que se confía a los Oficiales de Registro Civil, esta labor que también puede ser ejercido por el mismo ciudadano, en la forma señalada anteriormente.</a:t>
            </a:r>
            <a:endParaRPr lang="es-BO" sz="2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94928"/>
          </a:xfrm>
        </p:spPr>
        <p:txBody>
          <a:bodyPr>
            <a:normAutofit/>
          </a:bodyPr>
          <a:lstStyle/>
          <a:p>
            <a:pPr algn="ctr"/>
            <a:r>
              <a:rPr lang="es-BO" sz="2400" b="1" dirty="0"/>
              <a:t>CONTROL Y SUPERVISIÓN DEL REGISTRO CIVIL EN LAS ZONAS FRONTERIZAS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9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299695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es-BO" sz="4000" dirty="0" smtClean="0"/>
              <a:t>Gracias…</a:t>
            </a:r>
            <a:endParaRPr lang="es-BO" sz="4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81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28638" y="1523208"/>
            <a:ext cx="8229600" cy="4525963"/>
          </a:xfrm>
        </p:spPr>
        <p:txBody>
          <a:bodyPr/>
          <a:lstStyle/>
          <a:p>
            <a:endParaRPr lang="es-B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 dirty="0"/>
          </a:p>
        </p:txBody>
      </p:sp>
      <p:sp>
        <p:nvSpPr>
          <p:cNvPr id="4" name="3 Rectángulo redondeado"/>
          <p:cNvSpPr/>
          <p:nvPr/>
        </p:nvSpPr>
        <p:spPr>
          <a:xfrm>
            <a:off x="2285984" y="1714487"/>
            <a:ext cx="4429156" cy="562385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indent="-354013" algn="just"/>
            <a:r>
              <a:rPr lang="es-ES" sz="2000" dirty="0" smtClean="0"/>
              <a:t>SERECI  DIRECCION   NACIONAL</a:t>
            </a:r>
            <a:endParaRPr lang="es-BO" sz="20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1857356" y="285728"/>
            <a:ext cx="5572164" cy="500042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SALA PLENA TRIBUNAL SUPREMO ELECTORAL  </a:t>
            </a:r>
            <a:endParaRPr lang="es-BO" dirty="0"/>
          </a:p>
        </p:txBody>
      </p:sp>
      <p:sp>
        <p:nvSpPr>
          <p:cNvPr id="6" name="5 Rectángulo redondeado"/>
          <p:cNvSpPr/>
          <p:nvPr/>
        </p:nvSpPr>
        <p:spPr>
          <a:xfrm>
            <a:off x="571472" y="3071810"/>
            <a:ext cx="2928958" cy="714380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indent="-354013" algn="just"/>
            <a:r>
              <a:rPr lang="es-ES" sz="2000" dirty="0" smtClean="0"/>
              <a:t>DEPARTAMENTO DE REGISTRO CIVIL</a:t>
            </a:r>
            <a:endParaRPr lang="es-BO" sz="20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4214778" y="3071810"/>
            <a:ext cx="4929222" cy="642942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indent="-354013" algn="just"/>
            <a:r>
              <a:rPr lang="es-ES" sz="2000" dirty="0" smtClean="0"/>
              <a:t>DEPARTAMENTO DE TECNOLOGIA Y  REGISTRO ELECTORAL </a:t>
            </a:r>
            <a:endParaRPr lang="es-BO" sz="20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2000232" y="5857892"/>
            <a:ext cx="3929090" cy="642942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indent="-354013" algn="just"/>
            <a:r>
              <a:rPr lang="es-ES" sz="2000" dirty="0" smtClean="0"/>
              <a:t>SERECI s  DEPARTAMENTALES</a:t>
            </a:r>
            <a:endParaRPr lang="es-BO" sz="20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6500826" y="2500306"/>
            <a:ext cx="2214610" cy="285752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indent="-354013" algn="just"/>
            <a:r>
              <a:rPr lang="es-MX" sz="1200" dirty="0" smtClean="0"/>
              <a:t>PERSONAL DE APOYO</a:t>
            </a:r>
            <a:endParaRPr lang="es-BO" sz="1200" dirty="0"/>
          </a:p>
        </p:txBody>
      </p:sp>
      <p:cxnSp>
        <p:nvCxnSpPr>
          <p:cNvPr id="10" name="9 Conector recto"/>
          <p:cNvCxnSpPr/>
          <p:nvPr/>
        </p:nvCxnSpPr>
        <p:spPr>
          <a:xfrm rot="5400000">
            <a:off x="5180017" y="2606669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5400000">
            <a:off x="2393935" y="2535231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5400000">
            <a:off x="3965571" y="1249347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>
            <a:endCxn id="8" idx="0"/>
          </p:cNvCxnSpPr>
          <p:nvPr/>
        </p:nvCxnSpPr>
        <p:spPr>
          <a:xfrm rot="16200000" flipH="1">
            <a:off x="2126042" y="4019157"/>
            <a:ext cx="3643338" cy="34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10800000">
            <a:off x="5572132" y="264318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98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B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Rectángulo redondeado"/>
          <p:cNvSpPr/>
          <p:nvPr/>
        </p:nvSpPr>
        <p:spPr>
          <a:xfrm>
            <a:off x="5857884" y="1142984"/>
            <a:ext cx="2714644" cy="1000132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indent="-354013" algn="ctr"/>
            <a:r>
              <a:rPr lang="es-ES" dirty="0" smtClean="0"/>
              <a:t>      DIRECCIONES REGIONALES  DE REGISTRO CIVIL</a:t>
            </a:r>
            <a:endParaRPr lang="es-BO" dirty="0"/>
          </a:p>
        </p:txBody>
      </p:sp>
      <p:sp>
        <p:nvSpPr>
          <p:cNvPr id="5" name="4 Rectángulo redondeado"/>
          <p:cNvSpPr/>
          <p:nvPr/>
        </p:nvSpPr>
        <p:spPr>
          <a:xfrm>
            <a:off x="1857356" y="285728"/>
            <a:ext cx="5572164" cy="500042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SERECI DEPARTAMENTAL</a:t>
            </a:r>
            <a:endParaRPr lang="es-BO" dirty="0"/>
          </a:p>
        </p:txBody>
      </p:sp>
      <p:sp>
        <p:nvSpPr>
          <p:cNvPr id="6" name="5 Rectángulo redondeado"/>
          <p:cNvSpPr/>
          <p:nvPr/>
        </p:nvSpPr>
        <p:spPr>
          <a:xfrm>
            <a:off x="1285852" y="3071810"/>
            <a:ext cx="2928958" cy="928694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indent="-354013" algn="ctr"/>
            <a:r>
              <a:rPr lang="es-ES" sz="2000" dirty="0" smtClean="0"/>
              <a:t>      OFICIALÍAS DE REGISTRO CIVIL INDIVIDUALES</a:t>
            </a:r>
            <a:endParaRPr lang="es-BO" sz="20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5429256" y="3071810"/>
            <a:ext cx="3357618" cy="1000132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indent="-354013" algn="just"/>
            <a:r>
              <a:rPr lang="es-ES" sz="2000" dirty="0" smtClean="0"/>
              <a:t>OFICIALÍAS DE REGISTRO CIVIL COLECTIVAS</a:t>
            </a:r>
            <a:endParaRPr lang="es-BO" sz="2000" dirty="0"/>
          </a:p>
        </p:txBody>
      </p:sp>
      <p:cxnSp>
        <p:nvCxnSpPr>
          <p:cNvPr id="8" name="7 Conector recto"/>
          <p:cNvCxnSpPr/>
          <p:nvPr/>
        </p:nvCxnSpPr>
        <p:spPr>
          <a:xfrm rot="5400000">
            <a:off x="5251455" y="2606669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5400000">
            <a:off x="2393935" y="2606669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5400000">
            <a:off x="3679819" y="1535099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V="1">
            <a:off x="4357686" y="1643050"/>
            <a:ext cx="1417648" cy="9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786050" y="2214554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 redondeado"/>
          <p:cNvSpPr/>
          <p:nvPr/>
        </p:nvSpPr>
        <p:spPr>
          <a:xfrm>
            <a:off x="1214414" y="4572008"/>
            <a:ext cx="2928958" cy="428628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indent="-354013" algn="ctr"/>
            <a:r>
              <a:rPr lang="es-ES" sz="2000" dirty="0" smtClean="0"/>
              <a:t>SECTOR RURAL</a:t>
            </a:r>
            <a:endParaRPr lang="es-BO" sz="20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5500694" y="4500570"/>
            <a:ext cx="3143272" cy="1214446"/>
          </a:xfrm>
          <a:prstGeom prst="roundRect">
            <a:avLst>
              <a:gd name="adj" fmla="val 21687"/>
            </a:avLst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indent="-354013" algn="ctr"/>
            <a:r>
              <a:rPr lang="es-ES" sz="2000" dirty="0" smtClean="0"/>
              <a:t>       CAPITALES  DE DEPARTAMENTO </a:t>
            </a:r>
          </a:p>
          <a:p>
            <a:pPr marL="354013" indent="-354013" algn="ctr"/>
            <a:r>
              <a:rPr lang="es-ES" sz="2000" dirty="0" smtClean="0"/>
              <a:t>  Y  CIUDADES INTERMEDIAS</a:t>
            </a:r>
            <a:endParaRPr lang="es-BO" sz="2000" dirty="0"/>
          </a:p>
        </p:txBody>
      </p:sp>
      <p:cxnSp>
        <p:nvCxnSpPr>
          <p:cNvPr id="15" name="14 Conector recto"/>
          <p:cNvCxnSpPr/>
          <p:nvPr/>
        </p:nvCxnSpPr>
        <p:spPr>
          <a:xfrm rot="5400000">
            <a:off x="2251059" y="424974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rot="5400000">
            <a:off x="6750859" y="432197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58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187624" y="2060848"/>
            <a:ext cx="7056784" cy="3581816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CONSTITUCIÓN </a:t>
            </a:r>
            <a:r>
              <a:rPr lang="es-ES" sz="2000" dirty="0"/>
              <a:t>POLÍTICA DEL </a:t>
            </a:r>
            <a:r>
              <a:rPr lang="es-ES" sz="2000" dirty="0" smtClean="0"/>
              <a:t>ESTADO PLURINACIONAL DE BOLIVIA:</a:t>
            </a:r>
            <a:endParaRPr lang="es-BO" sz="2000" dirty="0"/>
          </a:p>
          <a:p>
            <a:pPr algn="ctr"/>
            <a:r>
              <a:rPr lang="es-ES" sz="2000" b="1" dirty="0"/>
              <a:t>El parágrafo III </a:t>
            </a:r>
            <a:r>
              <a:rPr lang="es-ES" sz="2000" b="1" dirty="0" smtClean="0"/>
              <a:t>Artículo </a:t>
            </a:r>
            <a:r>
              <a:rPr lang="es-ES" sz="2000" b="1" dirty="0"/>
              <a:t>208 dice</a:t>
            </a:r>
            <a:r>
              <a:rPr lang="es-ES" sz="2000" b="1" dirty="0" smtClean="0"/>
              <a:t>:</a:t>
            </a:r>
          </a:p>
          <a:p>
            <a:pPr algn="ctr"/>
            <a:endParaRPr lang="es-ES" sz="2400" dirty="0" smtClean="0"/>
          </a:p>
          <a:p>
            <a:pPr algn="ctr"/>
            <a:r>
              <a:rPr lang="es-ES" sz="2400" dirty="0" smtClean="0"/>
              <a:t>Es </a:t>
            </a:r>
            <a:r>
              <a:rPr lang="es-ES" sz="2400" dirty="0"/>
              <a:t>función del Tribunal Supremo Electoral organizar y administrar el Registro Civil y el Padrón Electoral.</a:t>
            </a:r>
            <a:endParaRPr lang="es-BO" sz="2400" dirty="0"/>
          </a:p>
          <a:p>
            <a:r>
              <a:rPr lang="es-ES" sz="1600" b="1" dirty="0"/>
              <a:t> </a:t>
            </a:r>
            <a:r>
              <a:rPr lang="es-ES" sz="1600" b="1" dirty="0" smtClean="0"/>
              <a:t> </a:t>
            </a:r>
            <a:endParaRPr lang="es-BO" sz="1600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467543" y="620688"/>
            <a:ext cx="8244827" cy="1440160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/>
              <a:t>ESTRUCTURA </a:t>
            </a:r>
            <a:r>
              <a:rPr lang="es-ES" sz="3200" b="1" dirty="0"/>
              <a:t>DE FUNCIONAMIENTO DEL </a:t>
            </a:r>
            <a:r>
              <a:rPr lang="es-ES" sz="3200" b="1" dirty="0" smtClean="0"/>
              <a:t>SERECI</a:t>
            </a:r>
            <a:endParaRPr lang="es-BO" sz="3200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 redondeado"/>
          <p:cNvSpPr/>
          <p:nvPr/>
        </p:nvSpPr>
        <p:spPr>
          <a:xfrm>
            <a:off x="251520" y="1628800"/>
            <a:ext cx="8712968" cy="4680519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Artículo </a:t>
            </a: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 SERVICIO </a:t>
            </a: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REGISTRO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CÍVICO</a:t>
            </a:r>
            <a:endParaRPr lang="es-BO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 el Servicio de Registro Cívico (SERECÍ) como entidad pública bajo dependencia del Tribunal Supremo Electoral, para la organización y administración del registro de las personas naturales, en cuanto a nombres y apellidos, su estado civil, filiación, nacimiento, hechos vitales y defunción, así como el registro de electores y electoras, para el ejercicio de los derechos civiles y políticos.</a:t>
            </a:r>
            <a:endParaRPr lang="es-BO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bienes y activos del Registro Civil y del Padrón Biométrico serán transferidos a la nueva entidad. Del mismo modo los Recursos Humanos serán contratados, según la nueva estructura establecida para el Servicio del Registro Cívico.</a:t>
            </a:r>
            <a:endParaRPr lang="es-BO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251520" y="260648"/>
            <a:ext cx="8568952" cy="1152128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/>
              <a:t>LEY </a:t>
            </a:r>
            <a:r>
              <a:rPr lang="pt-BR" sz="3200" b="1" dirty="0" smtClean="0"/>
              <a:t>018 DEL </a:t>
            </a:r>
            <a:r>
              <a:rPr lang="pt-BR" sz="3200" b="1" dirty="0"/>
              <a:t>ÓRGANO ELECTORAL PLURINACIONAL</a:t>
            </a:r>
            <a:endParaRPr lang="es-BO" sz="3200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51520" y="1129705"/>
            <a:ext cx="8496944" cy="5544616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Las funciones que desarrolla el registro civil es accesible y </a:t>
            </a:r>
          </a:p>
          <a:p>
            <a:pPr algn="just"/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beneficioso para todas las ciudadanas y ciudadanos Bolivianos, </a:t>
            </a:r>
          </a:p>
          <a:p>
            <a:pPr algn="just"/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ya que tal como lo establece el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artículo 71 de la Ley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018, tiene las </a:t>
            </a:r>
          </a:p>
          <a:p>
            <a:pPr algn="just"/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siguientes obligaciones:</a:t>
            </a:r>
          </a:p>
          <a:p>
            <a:pPr algn="just"/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1.  Establecer un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registro biométrico de las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personas</a:t>
            </a:r>
          </a:p>
          <a:p>
            <a:pPr algn="just"/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naturales que garantice la confiabilidad, autenticidad y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just"/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actualidad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los datos.</a:t>
            </a:r>
            <a:endParaRPr lang="es-BO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2913" indent="-266700" algn="just"/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2. 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Registrar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nacimientos, matrimonios, divorcios,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defunciones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reconocimientos y nacionalidad de las personas naturales.</a:t>
            </a:r>
            <a:endParaRPr lang="es-BO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2913" indent="-266700" algn="just"/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3. 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Expedir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certificados de nacimiento, matrimonio y defunción.</a:t>
            </a:r>
            <a:endParaRPr lang="es-BO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2913" indent="-266700" algn="just"/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4. 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Registrar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domicilio de las personas y sus modificaciones.</a:t>
            </a:r>
            <a:endParaRPr lang="es-BO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2913" indent="-266700" algn="just"/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5. 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Registrar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naturalización o adquisición de nacionalidad de las personas naturales. </a:t>
            </a:r>
            <a:endParaRPr lang="es-BO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2913" indent="-266700" algn="just"/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6. 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Registrar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suspensión y la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rehabilitación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ciudadanía.</a:t>
            </a:r>
            <a:endParaRPr lang="es-BO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BO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79512" y="332656"/>
            <a:ext cx="8568952" cy="797048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ACCESIBILIDAD Y COBERTURA DEL REGISTRO CIVIL</a:t>
            </a:r>
            <a:endParaRPr lang="es-BO" sz="2400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55334" y="541226"/>
            <a:ext cx="8496944" cy="5768094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indent="-354013" algn="just"/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</a:t>
            </a: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Registrar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Padrón Electoral a las bolivianas y bolivianos, por nacimiento o por naturalización, mayores de 18 años. </a:t>
            </a:r>
            <a:endParaRPr lang="es-ES" sz="2200" b="1" dirty="0" smtClean="0"/>
          </a:p>
          <a:p>
            <a:pPr marL="354013" indent="-354013" algn="just"/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Registrar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las ciudadanas y ciudadanos extranjeros que tengan residencia legal en Bolivia y que cumplan las previsiones legales para el ejercicio del voto en elecciones municipales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BO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4013" indent="-354013" algn="just"/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9. 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Rectificar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cambiar o complementar los datos asentados en el Registro Civil, mediante trámite administrativo gratuito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BO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4013" indent="-354013" algn="just"/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Atender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solicitudes fundamentadas de verificación de datos del Registro Civil y el Padrón Electoral requeridas por el Órgano Judicial o el Ministerio Público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54013" indent="-354013" algn="just"/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Conocer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decidir las controversias suscitadas con motivo de la inclusión, modificación y actualización de datos en el Registro Civil y Electoral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BO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79512" y="116632"/>
            <a:ext cx="8568952" cy="792088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3200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4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19938" y="1268760"/>
            <a:ext cx="8496944" cy="4752528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indent="-354013" algn="just"/>
            <a:r>
              <a:rPr lang="es-ES" sz="2200" b="1" dirty="0" smtClean="0"/>
              <a:t>12.</a:t>
            </a:r>
            <a:r>
              <a:rPr lang="es-ES" sz="2200" dirty="0" smtClean="0"/>
              <a:t>Actualizar </a:t>
            </a:r>
            <a:r>
              <a:rPr lang="es-ES" sz="2200" dirty="0"/>
              <a:t>el Registro Electoral y elaborar el Padrón Electoral para cada proceso electoral, referendo o revocatoria de mandato a nivel nacional, departamental, regional y municipal</a:t>
            </a:r>
            <a:r>
              <a:rPr lang="es-ES" sz="2200" dirty="0" smtClean="0"/>
              <a:t>.</a:t>
            </a:r>
          </a:p>
          <a:p>
            <a:pPr marL="354013" indent="-354013" algn="just"/>
            <a:r>
              <a:rPr lang="es-ES" sz="2200" b="1" dirty="0" smtClean="0"/>
              <a:t>13. </a:t>
            </a:r>
            <a:r>
              <a:rPr lang="es-ES" sz="2200" dirty="0" smtClean="0"/>
              <a:t>Elaborar</a:t>
            </a:r>
            <a:r>
              <a:rPr lang="es-ES" sz="2200" dirty="0"/>
              <a:t>, a partir del Padrón Electoral, la lista de personas habilitadas para votar y la lista de personas inhabilitadas, para cada proceso electoral, referendo o revocatoria de mandato a nivel nacional, departamental, regional y municipal</a:t>
            </a:r>
            <a:r>
              <a:rPr lang="es-ES" sz="2200" dirty="0" smtClean="0"/>
              <a:t>.</a:t>
            </a:r>
          </a:p>
          <a:p>
            <a:pPr marL="354013" indent="-354013" algn="just"/>
            <a:r>
              <a:rPr lang="es-ES" sz="2200" b="1" dirty="0" smtClean="0"/>
              <a:t>14</a:t>
            </a:r>
            <a:r>
              <a:rPr lang="es-ES" sz="2200" b="1" dirty="0"/>
              <a:t>. </a:t>
            </a:r>
            <a:r>
              <a:rPr lang="es-ES" sz="2200" dirty="0" smtClean="0"/>
              <a:t>Conocer </a:t>
            </a:r>
            <a:r>
              <a:rPr lang="es-ES" sz="2200" dirty="0"/>
              <a:t>y resolver reclamaciones de los ciudadanos incluidos en la lista de personas inhabilitadas del Padrón Electoral</a:t>
            </a:r>
            <a:r>
              <a:rPr lang="es-ES" sz="2200" dirty="0" smtClean="0"/>
              <a:t>.</a:t>
            </a:r>
          </a:p>
          <a:p>
            <a:pPr marL="354013" indent="-354013" algn="just"/>
            <a:r>
              <a:rPr lang="es-ES" sz="2200" b="1" dirty="0" smtClean="0"/>
              <a:t>15</a:t>
            </a:r>
            <a:r>
              <a:rPr lang="es-ES" sz="2200" b="1" dirty="0"/>
              <a:t>. </a:t>
            </a:r>
            <a:r>
              <a:rPr lang="es-ES" sz="2200" dirty="0" smtClean="0"/>
              <a:t>Dictar </a:t>
            </a:r>
            <a:r>
              <a:rPr lang="es-ES" sz="2200" dirty="0"/>
              <a:t>resoluciones administrativas para la implementación y funcionamiento del Registro Cívico</a:t>
            </a:r>
            <a:r>
              <a:rPr lang="es-ES" sz="2200" dirty="0" smtClean="0"/>
              <a:t>.</a:t>
            </a:r>
          </a:p>
          <a:p>
            <a:pPr marL="354013" indent="-354013" algn="just"/>
            <a:r>
              <a:rPr lang="es-ES" sz="2200" b="1" dirty="0" smtClean="0"/>
              <a:t>16</a:t>
            </a:r>
            <a:r>
              <a:rPr lang="es-ES" sz="2200" b="1" dirty="0"/>
              <a:t>. </a:t>
            </a:r>
            <a:r>
              <a:rPr lang="es-ES" sz="2200" dirty="0" smtClean="0"/>
              <a:t>Otras </a:t>
            </a:r>
            <a:r>
              <a:rPr lang="es-ES" sz="2200" dirty="0"/>
              <a:t>establecidas en la Ley y su reglamentación </a:t>
            </a:r>
            <a:r>
              <a:rPr lang="es-ES" sz="2200" dirty="0" smtClean="0"/>
              <a:t>correspondiente.</a:t>
            </a:r>
          </a:p>
          <a:p>
            <a:pPr marL="354013" indent="-354013" algn="just"/>
            <a:endParaRPr lang="es-ES" sz="2000" dirty="0"/>
          </a:p>
          <a:p>
            <a:pPr marL="354013" indent="-354013" algn="just"/>
            <a:endParaRPr lang="es-ES" sz="2000" dirty="0" smtClean="0"/>
          </a:p>
        </p:txBody>
      </p:sp>
      <p:sp>
        <p:nvSpPr>
          <p:cNvPr id="5" name="4 Rectángulo redondeado"/>
          <p:cNvSpPr/>
          <p:nvPr/>
        </p:nvSpPr>
        <p:spPr>
          <a:xfrm>
            <a:off x="219472" y="188640"/>
            <a:ext cx="8568952" cy="792088"/>
          </a:xfrm>
          <a:prstGeom prst="roundRect">
            <a:avLst/>
          </a:prstGeom>
          <a:noFill/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3200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112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91136"/>
          </a:xfrm>
        </p:spPr>
        <p:txBody>
          <a:bodyPr>
            <a:normAutofit/>
          </a:bodyPr>
          <a:lstStyle/>
          <a:p>
            <a:pPr algn="just"/>
            <a:r>
              <a:rPr lang="es-BO" sz="2200" dirty="0" smtClean="0"/>
              <a:t>En cuanto  </a:t>
            </a:r>
            <a:r>
              <a:rPr lang="es-BO" sz="2200" dirty="0"/>
              <a:t>a este tema cabe recalcar que con ayuda de la Cooperación Internacional ha sido posible ingresar a los pueblos y provincias mas alejadas de nuestro País de Bolivia en sus nueve departamentos con los respectivos saneamientos de partidas de nacimientos, inscripción de recién nacidos, personas mayores de edad y personas de las tercera edad en forma gratuita,  mediante brigadas  </a:t>
            </a:r>
            <a:r>
              <a:rPr lang="es-BO" sz="2200" dirty="0" smtClean="0"/>
              <a:t>móviles.</a:t>
            </a:r>
            <a:endParaRPr lang="es-BO" sz="2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BO" sz="24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EXPERIENCIA EN  LA INSCRIPCIÓN DE LOS REGISTROS ITINERANTES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Organo Electoral Plurinacional de Bolivia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13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1453</TotalTime>
  <Words>733</Words>
  <Application>Microsoft Office PowerPoint</Application>
  <PresentationFormat>Presentación en pantalla (4:3)</PresentationFormat>
  <Paragraphs>70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Papel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EXPERIENCIA EN  LA INSCRIPCIÓN DE LOS REGISTROS ITINERANTES</vt:lpstr>
      <vt:lpstr>CRITERIOS PARA LA CREACION Y DISTRIBUCIÓN GEOGRÁFICA DE LAS DEPENDENCIAS DE REGISTRO CIVIL</vt:lpstr>
      <vt:lpstr>CONTROL Y SUPERVISIÓN DEL REGISTRO CIVIL EN LAS ZONAS FRONTERIZAS</vt:lpstr>
      <vt:lpstr>Presentación de PowerPoint</vt:lpstr>
    </vt:vector>
  </TitlesOfParts>
  <Company>Corte Nacional Electoral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idelfonso.mamani</dc:creator>
  <cp:lastModifiedBy>Administrador</cp:lastModifiedBy>
  <cp:revision>110</cp:revision>
  <dcterms:created xsi:type="dcterms:W3CDTF">2011-03-18T14:25:18Z</dcterms:created>
  <dcterms:modified xsi:type="dcterms:W3CDTF">2011-03-30T19:25:08Z</dcterms:modified>
</cp:coreProperties>
</file>