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6EE5B-7B69-4CE1-8F22-CC81E077AE4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2E62E-A363-469A-9725-6B2AFA0C558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9ED32-4AFB-4223-AA56-253E211E7EEB}" type="slidenum">
              <a:rPr lang="es-VE" smtClean="0"/>
              <a:pPr/>
              <a:t>1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9ED32-4AFB-4223-AA56-253E211E7EEB}" type="slidenum">
              <a:rPr lang="es-VE" smtClean="0"/>
              <a:pPr/>
              <a:t>7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E067-0C09-4134-AE5E-C0B296EEB89D}" type="datetimeFigureOut">
              <a:rPr lang="es-VE" smtClean="0"/>
              <a:pPr/>
              <a:t>31/03/2011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855F-FA5B-4485-9E96-93FE2BE75FC3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o.civil@cne.gob.v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052" name="Imagen 5" descr="Presentación 2011 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428860" y="2327498"/>
            <a:ext cx="50134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dirty="0" smtClean="0">
                <a:latin typeface="Gill Sans MT" pitchFamily="34" charset="0"/>
              </a:rPr>
              <a:t> </a:t>
            </a:r>
            <a:r>
              <a:rPr lang="es-VE" sz="32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VE" sz="800" b="1" dirty="0" smtClean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32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de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VE" sz="800" b="1" dirty="0" smtClean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32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REGISTRO CIVIL</a:t>
            </a:r>
            <a:endParaRPr lang="es-VE" sz="32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2099" y="6453538"/>
            <a:ext cx="41441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Marzo 2011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85720" y="2214554"/>
            <a:ext cx="921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MINISTERIO DEL PODER POPULAR PARA LAS RELACIONES EXTERIORES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14414" y="1643050"/>
            <a:ext cx="531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ÓRGANOS DE COOPERACIÓN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42910" y="2571744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VE" b="1" dirty="0" smtClean="0">
                <a:latin typeface="Gill Sans MT" pitchFamily="34" charset="0"/>
              </a:rPr>
              <a:t> </a:t>
            </a:r>
            <a:r>
              <a:rPr lang="es-VE" b="1" dirty="0" smtClean="0">
                <a:latin typeface="Arial" pitchFamily="34" charset="0"/>
                <a:cs typeface="Arial" pitchFamily="34" charset="0"/>
              </a:rPr>
              <a:t>DIRECCIÓN GENERAL DE ASUNTOS CONSULARES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500166" y="3214686"/>
            <a:ext cx="7286676" cy="30003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000372"/>
            <a:ext cx="18486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928794" y="3352760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Manual de Normas y Procedimientos del Registro Civil a nivel de Oficinas Consulares de la República Bolivariana de Venezuela acreditadas en el Exterior</a:t>
            </a:r>
          </a:p>
          <a:p>
            <a:r>
              <a:rPr lang="es-VE" dirty="0" smtClean="0">
                <a:latin typeface="Arial" pitchFamily="34" charset="0"/>
                <a:cs typeface="Arial" pitchFamily="34" charset="0"/>
              </a:rPr>
              <a:t>- Registro de los siguientes de  Hechos vitales y Actos Jurídicos: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Nacimientos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Reconocimiento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Registro del Extracto del Acta de Matrimonio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Registro del Extracto del Acta de Defunción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Actos relativos a la Adquisición, Opción, Renuncia Pérdida de Nacionalidad Venezolana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428379" y="6271060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30427" y="1785926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1571636" cy="228601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000100" y="121442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214546" y="3071810"/>
            <a:ext cx="6286544" cy="24288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3" name="12 CuadroTexto"/>
          <p:cNvSpPr txBox="1"/>
          <p:nvPr/>
        </p:nvSpPr>
        <p:spPr>
          <a:xfrm>
            <a:off x="428596" y="24288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b="1" dirty="0" smtClean="0">
                <a:latin typeface="Arial" pitchFamily="34" charset="0"/>
                <a:cs typeface="Arial" pitchFamily="34" charset="0"/>
              </a:rPr>
              <a:t>JUDICIAL 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54698" y="3214402"/>
            <a:ext cx="5760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Sala de Casación Social</a:t>
            </a:r>
          </a:p>
          <a:p>
            <a:pPr algn="just">
              <a:buFontTx/>
              <a:buChar char="-"/>
            </a:pPr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Tribunales Supriores de Protección del Niño, Niña y Adolescente </a:t>
            </a:r>
          </a:p>
          <a:p>
            <a:pPr algn="just">
              <a:buFontTx/>
              <a:buChar char="-"/>
            </a:pPr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Intercambio de información y consulta legal permanente en materia Civil y para la protección y garantía de los derechos humanos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4714876" y="171370"/>
            <a:ext cx="421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smtClean="0">
                <a:latin typeface="Gill Sans MT" pitchFamily="34" charset="0"/>
              </a:rPr>
              <a:t>Comisión de Registro Civil y Electoral</a:t>
            </a:r>
            <a:endParaRPr lang="es-VE" sz="2000" dirty="0">
              <a:latin typeface="Gill Sans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4282" y="221455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EJECUTIVO</a:t>
            </a:r>
          </a:p>
          <a:p>
            <a:pPr lvl="1" algn="just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700" b="1" dirty="0" smtClean="0">
                <a:latin typeface="Arial" pitchFamily="34" charset="0"/>
                <a:cs typeface="Arial" pitchFamily="34" charset="0"/>
              </a:rPr>
              <a:t>CUERPO DE INVESTIGACIONES CIENTÍFICAS, PENALES Y CRIMINALÍSTICAS</a:t>
            </a:r>
            <a:endParaRPr lang="es-VE" sz="1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5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0100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428860" y="3357562"/>
            <a:ext cx="5929354" cy="1857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714612" y="3500438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Arial" pitchFamily="34" charset="0"/>
                <a:cs typeface="Arial" pitchFamily="34" charset="0"/>
              </a:rPr>
              <a:t>- Cooperación en el control, abordaje y Registro de las muertes violentas</a:t>
            </a:r>
          </a:p>
          <a:p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r>
              <a:rPr lang="es-VE" dirty="0" smtClean="0">
                <a:latin typeface="Arial" pitchFamily="34" charset="0"/>
                <a:cs typeface="Arial" pitchFamily="34" charset="0"/>
              </a:rPr>
              <a:t>- Apertura de la Primera Unidad de Registro Civil en la Morgue de Bello Monte en Caracas</a:t>
            </a:r>
          </a:p>
          <a:p>
            <a:endParaRPr lang="es-VE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28379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1728192" cy="214314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221455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EJECUTIVO</a:t>
            </a:r>
          </a:p>
          <a:p>
            <a:pPr lvl="1" algn="just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DIRECCIÓN NACIONAL DE SERVICIOS PENITENCIARIOS</a:t>
            </a:r>
            <a:endParaRPr lang="es-VE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428860" y="3357562"/>
            <a:ext cx="5929354" cy="2071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571736" y="3562839"/>
            <a:ext cx="55721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Gill Sans MT" pitchFamily="34" charset="0"/>
              </a:rPr>
              <a:t>- Organización de Operativos Especiales de Registro Civil en Centros Penitenciarios:</a:t>
            </a:r>
          </a:p>
          <a:p>
            <a:pPr algn="just"/>
            <a:endParaRPr lang="es-VE" sz="800" dirty="0" smtClean="0">
              <a:latin typeface="Gill Sans MT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VE" dirty="0" smtClean="0">
                <a:latin typeface="Gill Sans MT" pitchFamily="34" charset="0"/>
              </a:rPr>
              <a:t> Inscripciones de Nacimientos y Reconocimientos </a:t>
            </a:r>
          </a:p>
          <a:p>
            <a:pPr algn="just">
              <a:buFont typeface="Arial" pitchFamily="34" charset="0"/>
              <a:buChar char="•"/>
            </a:pPr>
            <a:endParaRPr lang="es-VE" sz="800" dirty="0" smtClean="0">
              <a:latin typeface="Gill Sans MT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VE" dirty="0" smtClean="0">
                <a:latin typeface="Gill Sans MT" pitchFamily="34" charset="0"/>
              </a:rPr>
              <a:t> Desde el 2010 se ejecutan planes de Inscripciones masivas en centros penitenciarios</a:t>
            </a:r>
            <a:endParaRPr lang="es-VE" dirty="0">
              <a:latin typeface="Gill Sans M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00100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5" y="3527684"/>
            <a:ext cx="1892157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5720" y="24254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EJECUTIVO</a:t>
            </a:r>
          </a:p>
          <a:p>
            <a:pPr lvl="1" algn="just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MINISTERIO DEL PODER POPULAR PARA LA EDUCACIÓN</a:t>
            </a:r>
            <a:endParaRPr lang="es-VE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71736" y="3500438"/>
            <a:ext cx="5429288" cy="15716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714612" y="3643315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Gill Sans MT" pitchFamily="34" charset="0"/>
              </a:rPr>
              <a:t>Jornadas Especiales de Sensibilización y Promoción del Registro Civil en Escuelas de la Educación Básica</a:t>
            </a: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r>
              <a:rPr lang="es-VE" b="1" dirty="0" smtClean="0">
                <a:latin typeface="Arial" pitchFamily="34" charset="0"/>
                <a:cs typeface="Arial" pitchFamily="34" charset="0"/>
              </a:rPr>
              <a:t>“FERIAS ESCOLARES”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0438"/>
            <a:ext cx="18190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928662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8662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00298" y="3429000"/>
            <a:ext cx="6143668" cy="22145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571736" y="3643314"/>
            <a:ext cx="60007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Arial" pitchFamily="34" charset="0"/>
                <a:cs typeface="Arial" pitchFamily="34" charset="0"/>
              </a:rPr>
              <a:t>- Jornadas Masivas de Inscripción en el Registro Civil:</a:t>
            </a:r>
          </a:p>
          <a:p>
            <a:pPr algn="just"/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dirty="0" smtClean="0">
                <a:latin typeface="Arial" pitchFamily="34" charset="0"/>
                <a:cs typeface="Arial" pitchFamily="34" charset="0"/>
              </a:rPr>
              <a:t>- Operativos para la realización de inscripciones masivas de nacimientos, reconocimientos y bodas colectivas celebradas en las comunidades y sectores que presenten dificultades con el acceso al registro civil o que presenten un alto nivel de solicitudes y beneficiados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5720" y="24254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EJECUTIVO</a:t>
            </a:r>
          </a:p>
          <a:p>
            <a:pPr lvl="1" algn="just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MINISTERIO DEL PODER POPULAR PARA LAS COMUNAS</a:t>
            </a:r>
            <a:endParaRPr lang="es-VE" sz="1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286124"/>
            <a:ext cx="1643074" cy="18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OTRAS INSTANCIAS DE COOPERACIÒN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85984" y="3500438"/>
            <a:ext cx="6429420" cy="135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285984" y="3643314"/>
            <a:ext cx="64294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Gill Sans MT" pitchFamily="34" charset="0"/>
              </a:rPr>
              <a:t>- Cooperación en materia de atención y resguardo de los derechos humanos de niños, niñas y adolescentes</a:t>
            </a:r>
          </a:p>
          <a:p>
            <a:pPr algn="just"/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dirty="0" smtClean="0">
                <a:latin typeface="Gill Sans MT" pitchFamily="34" charset="0"/>
              </a:rPr>
              <a:t>- Certificación de expedientes relacionados con el Registro Civil</a:t>
            </a:r>
            <a:endParaRPr lang="es-VE" dirty="0">
              <a:latin typeface="Gill Sans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221455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CIUDADANO</a:t>
            </a:r>
          </a:p>
          <a:p>
            <a:pPr lvl="1" algn="just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b="1" dirty="0" smtClean="0">
                <a:latin typeface="Gill Sans MT" pitchFamily="34" charset="0"/>
              </a:rPr>
              <a:t>FISCALÍA GENERAL DEL MINISTERIO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1538575"/>
            <a:ext cx="80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OTRAS INSTANCIAS DE COOPERACIÓN</a:t>
            </a:r>
            <a:endParaRPr lang="es-VE" sz="24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58" y="2214554"/>
            <a:ext cx="907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Arial" pitchFamily="34" charset="0"/>
                <a:cs typeface="Arial" pitchFamily="34" charset="0"/>
              </a:rPr>
              <a:t>- PODER POPULAR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357422" y="3000372"/>
            <a:ext cx="6572296" cy="22860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16 CuadroTexto"/>
          <p:cNvSpPr txBox="1"/>
          <p:nvPr/>
        </p:nvSpPr>
        <p:spPr>
          <a:xfrm>
            <a:off x="2428860" y="3071810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000" dirty="0" smtClean="0">
                <a:latin typeface="Arial" pitchFamily="34" charset="0"/>
                <a:cs typeface="Arial" pitchFamily="34" charset="0"/>
              </a:rPr>
              <a:t>- Intercambio de Información, Consulta y Participación en torno a la prestación del Servicio el Registro Civil</a:t>
            </a:r>
          </a:p>
          <a:p>
            <a:pPr algn="just"/>
            <a:endParaRPr lang="es-VE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sz="2000" dirty="0" smtClean="0">
                <a:latin typeface="Arial" pitchFamily="34" charset="0"/>
                <a:cs typeface="Arial" pitchFamily="34" charset="0"/>
              </a:rPr>
              <a:t>- Aplicación de la Ley Orgánica de Registro Civil con Organizaciones de Base y Comunitarias, Mujeres,  Género, y Diversidad Sexual, Afrodecedientes, Indígenas, Estudiantes y Juventud  </a:t>
            </a:r>
            <a:endParaRPr lang="es-V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1309688" y="4365104"/>
            <a:ext cx="650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50000"/>
              </a:spcAft>
            </a:pPr>
            <a:r>
              <a:rPr lang="es-ES" sz="3000" b="1" i="1" dirty="0" smtClean="0">
                <a:solidFill>
                  <a:srgbClr val="FF9933"/>
                </a:solidFill>
                <a:latin typeface="Gill Sans MT" pitchFamily="34" charset="0"/>
                <a:cs typeface="Arial" pitchFamily="34" charset="0"/>
                <a:hlinkClick r:id="rId3"/>
              </a:rPr>
              <a:t>registro.civil@cne.gob.ve</a:t>
            </a:r>
            <a:endParaRPr lang="es-ES" sz="3000" b="1" i="1" dirty="0">
              <a:solidFill>
                <a:srgbClr val="FF9933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751013" y="2768600"/>
            <a:ext cx="56165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MUCHAS GRACIAS</a:t>
            </a:r>
          </a:p>
          <a:p>
            <a:pPr algn="ctr"/>
            <a:r>
              <a:rPr lang="es-V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POR  SU </a:t>
            </a:r>
            <a:r>
              <a:rPr lang="es-V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PARTICIPACIÓN</a:t>
            </a:r>
            <a:endParaRPr lang="es-V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73816" y="6238874"/>
            <a:ext cx="3270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8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8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8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8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8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42910" y="219224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400" dirty="0" smtClean="0">
                <a:latin typeface="Arial" pitchFamily="34" charset="0"/>
                <a:cs typeface="Arial" pitchFamily="34" charset="0"/>
              </a:rPr>
              <a:t>Creado por la Ley Orgánica de Registro Civil, bajo la rectoría del Consejo Nacional Electoral</a:t>
            </a:r>
          </a:p>
          <a:p>
            <a:pPr algn="just"/>
            <a:endParaRPr lang="es-V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sz="2400" dirty="0" smtClean="0">
                <a:latin typeface="Arial" pitchFamily="34" charset="0"/>
                <a:cs typeface="Arial" pitchFamily="34" charset="0"/>
              </a:rPr>
              <a:t>Es un sistema de coordinación de los órganos del poder público que ejecutan acciones relacionadas con el Registro Civil</a:t>
            </a:r>
            <a:endParaRPr lang="es-V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28662" y="119126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riángulo isósceles"/>
          <p:cNvSpPr/>
          <p:nvPr/>
        </p:nvSpPr>
        <p:spPr>
          <a:xfrm>
            <a:off x="1714481" y="1214422"/>
            <a:ext cx="4286280" cy="3714776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Elipse"/>
          <p:cNvSpPr/>
          <p:nvPr/>
        </p:nvSpPr>
        <p:spPr>
          <a:xfrm>
            <a:off x="3357554" y="1857364"/>
            <a:ext cx="2143140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40424"/>
            <a:ext cx="1214446" cy="5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6286512" y="3500438"/>
            <a:ext cx="2000264" cy="78581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9" name="WordArt 18"/>
          <p:cNvSpPr>
            <a:spLocks noChangeArrowheads="1" noChangeShapeType="1" noTextEdit="1"/>
          </p:cNvSpPr>
          <p:nvPr/>
        </p:nvSpPr>
        <p:spPr bwMode="auto">
          <a:xfrm>
            <a:off x="6858016" y="3643314"/>
            <a:ext cx="862055" cy="49985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MPPS</a:t>
            </a:r>
          </a:p>
        </p:txBody>
      </p:sp>
      <p:sp>
        <p:nvSpPr>
          <p:cNvPr id="32" name="31 Elipse"/>
          <p:cNvSpPr/>
          <p:nvPr/>
        </p:nvSpPr>
        <p:spPr>
          <a:xfrm>
            <a:off x="3214678" y="3357562"/>
            <a:ext cx="2500330" cy="107157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33" name="Picture 8" descr="LOGO C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207" y="3571876"/>
            <a:ext cx="1443297" cy="6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Elipse"/>
          <p:cNvSpPr/>
          <p:nvPr/>
        </p:nvSpPr>
        <p:spPr>
          <a:xfrm>
            <a:off x="357158" y="3429000"/>
            <a:ext cx="228601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71875"/>
            <a:ext cx="1016009" cy="5715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35 Elipse"/>
          <p:cNvSpPr/>
          <p:nvPr/>
        </p:nvSpPr>
        <p:spPr>
          <a:xfrm>
            <a:off x="3214678" y="5000636"/>
            <a:ext cx="228601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8654" y="5143512"/>
            <a:ext cx="10390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928662" y="119126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8" name="47 Conector recto de flecha"/>
          <p:cNvCxnSpPr/>
          <p:nvPr/>
        </p:nvCxnSpPr>
        <p:spPr>
          <a:xfrm rot="5400000">
            <a:off x="4214810" y="3071810"/>
            <a:ext cx="428628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5400000">
            <a:off x="4215604" y="4714090"/>
            <a:ext cx="428628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2714612" y="3857628"/>
            <a:ext cx="428628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5786446" y="3857628"/>
            <a:ext cx="428628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V="1">
            <a:off x="2000232" y="2571744"/>
            <a:ext cx="1357322" cy="78581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flipV="1">
            <a:off x="5572132" y="4429132"/>
            <a:ext cx="1357322" cy="9286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1928794" y="4429132"/>
            <a:ext cx="1214446" cy="9286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5572132" y="2500306"/>
            <a:ext cx="1357322" cy="9286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643042" y="2857496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sz="1600" b="1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Consejo Nacional Electoral</a:t>
            </a:r>
          </a:p>
          <a:p>
            <a:pPr lvl="0">
              <a:buFont typeface="Arial" pitchFamily="34" charset="0"/>
              <a:buChar char="•"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Ministerio del Poder Popular para las Relaciones Interiores y Justicia</a:t>
            </a:r>
          </a:p>
          <a:p>
            <a:pPr lvl="0">
              <a:buFont typeface="Arial" pitchFamily="34" charset="0"/>
              <a:buChar char="•"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Ministerio del Poder Popular para las Relaciones Exteriores</a:t>
            </a:r>
          </a:p>
          <a:p>
            <a:pPr lvl="0"/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Ministerio del Poder Popular para la Salud</a:t>
            </a:r>
          </a:p>
          <a:p>
            <a:pPr lvl="0"/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VE" dirty="0" smtClean="0">
                <a:latin typeface="Arial" pitchFamily="34" charset="0"/>
                <a:cs typeface="Arial" pitchFamily="34" charset="0"/>
              </a:rPr>
              <a:t> Ministerio del Poder Popular para los Pueblos y Comunidades Indígenas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14884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286388"/>
            <a:ext cx="5715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14818"/>
            <a:ext cx="14239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25 Imagen" descr="LOGO C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000372"/>
            <a:ext cx="639335" cy="485030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1000100" y="2252955"/>
            <a:ext cx="835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INTEGRANTES</a:t>
            </a:r>
            <a:r>
              <a:rPr lang="es-VE" sz="2000" dirty="0" smtClean="0">
                <a:latin typeface="Gill Sans MT" pitchFamily="34" charset="0"/>
              </a:rPr>
              <a:t> </a:t>
            </a:r>
            <a:endParaRPr lang="es-VE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28662" y="119126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4857752" y="3000372"/>
            <a:ext cx="2857520" cy="17859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r>
              <a:rPr lang="es-VE" dirty="0" smtClean="0">
                <a:latin typeface="Gill Sans MT" pitchFamily="34" charset="0"/>
              </a:rPr>
              <a:t>Registradores y Registradoras Civiles</a:t>
            </a:r>
            <a:endParaRPr lang="es-VE" dirty="0"/>
          </a:p>
        </p:txBody>
      </p:sp>
      <p:sp>
        <p:nvSpPr>
          <p:cNvPr id="12" name="11 Rectángulo"/>
          <p:cNvSpPr/>
          <p:nvPr/>
        </p:nvSpPr>
        <p:spPr>
          <a:xfrm>
            <a:off x="714348" y="2857496"/>
            <a:ext cx="285752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00100" y="1206657"/>
            <a:ext cx="79562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28860" y="2181517"/>
            <a:ext cx="4233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ÓRGANOS DE GESTIÓN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28662" y="2857496"/>
            <a:ext cx="3214710" cy="2643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Oficinas y Unidades de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 Civil</a:t>
            </a:r>
            <a:endParaRPr lang="es-V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8563" t="22221" r="25138" b="15651"/>
          <a:stretch>
            <a:fillRect/>
          </a:stretch>
        </p:blipFill>
        <p:spPr bwMode="auto">
          <a:xfrm>
            <a:off x="1142976" y="2928934"/>
            <a:ext cx="27860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4643438" y="2857496"/>
            <a:ext cx="3429024" cy="2643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Ministerio del Poder Popular para las Relaciones Exteriores,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Representaciones Consulares y Diplomáticas de la República Bolivariana de Venezuela</a:t>
            </a:r>
          </a:p>
          <a:p>
            <a:pPr algn="ctr"/>
            <a:endParaRPr lang="es-VE" dirty="0" smtClean="0">
              <a:latin typeface="Gill Sans MT" pitchFamily="34" charset="0"/>
            </a:endParaRPr>
          </a:p>
          <a:p>
            <a:pPr algn="ctr"/>
            <a:endParaRPr lang="es-VE" dirty="0" smtClean="0">
              <a:latin typeface="Gill Sans M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928934"/>
            <a:ext cx="3143272" cy="74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57158" y="2861447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VE" b="1" dirty="0" smtClean="0">
              <a:latin typeface="Gill Sans MT" pitchFamily="34" charset="0"/>
            </a:endParaRPr>
          </a:p>
          <a:p>
            <a:pPr lvl="0"/>
            <a:endParaRPr lang="es-VE" b="1" dirty="0" smtClean="0">
              <a:latin typeface="Gill Sans MT" pitchFamily="34" charset="0"/>
            </a:endParaRPr>
          </a:p>
          <a:p>
            <a:pPr lvl="0"/>
            <a:r>
              <a:rPr lang="es-VE" b="1" dirty="0" smtClean="0">
                <a:latin typeface="Gill Sans MT" pitchFamily="34" charset="0"/>
              </a:rPr>
              <a:t> </a:t>
            </a:r>
          </a:p>
          <a:p>
            <a:pPr lvl="0" algn="ctr">
              <a:buFont typeface="Arial" pitchFamily="34" charset="0"/>
              <a:buChar char="•"/>
            </a:pPr>
            <a:endParaRPr lang="es-VE" b="1" dirty="0" smtClean="0">
              <a:latin typeface="Gill Sans MT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s-VE" b="1" dirty="0" smtClean="0">
              <a:latin typeface="Gill Sans MT" pitchFamily="34" charset="0"/>
            </a:endParaRPr>
          </a:p>
          <a:p>
            <a:pPr lvl="0"/>
            <a:endParaRPr lang="es-VE" dirty="0" smtClean="0">
              <a:latin typeface="Gill Sans MT" pitchFamily="34" charset="0"/>
            </a:endParaRPr>
          </a:p>
          <a:p>
            <a:pPr lvl="0"/>
            <a:endParaRPr lang="es-VE" dirty="0" smtClean="0">
              <a:latin typeface="Gill Sans MT" pitchFamily="34" charset="0"/>
            </a:endParaRPr>
          </a:p>
          <a:p>
            <a:pPr lvl="0"/>
            <a:endParaRPr lang="es-VE" dirty="0" smtClean="0">
              <a:latin typeface="Gill Sans MT" pitchFamily="34" charset="0"/>
            </a:endParaRPr>
          </a:p>
          <a:p>
            <a:pPr lvl="0"/>
            <a:endParaRPr lang="es-VE" dirty="0" smtClean="0">
              <a:latin typeface="Gill Sans MT" pitchFamily="34" charset="0"/>
            </a:endParaRPr>
          </a:p>
          <a:p>
            <a:pPr lvl="0"/>
            <a:endParaRPr lang="es-VE" dirty="0" smtClean="0">
              <a:latin typeface="Gill Sans M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72680" y="1928802"/>
            <a:ext cx="511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ÓRGANOS DE COOPERACIÓN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12 Triángulo isósceles"/>
          <p:cNvSpPr/>
          <p:nvPr/>
        </p:nvSpPr>
        <p:spPr>
          <a:xfrm>
            <a:off x="1857356" y="2571744"/>
            <a:ext cx="5214974" cy="2786082"/>
          </a:xfrm>
          <a:prstGeom prst="triangle">
            <a:avLst>
              <a:gd name="adj" fmla="val 4977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Rectángulo"/>
          <p:cNvSpPr/>
          <p:nvPr/>
        </p:nvSpPr>
        <p:spPr>
          <a:xfrm>
            <a:off x="428596" y="5354437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MINISTERIO DEL PODER POPULAR </a:t>
            </a:r>
          </a:p>
          <a:p>
            <a:pPr lvl="0" algn="ctr"/>
            <a:r>
              <a:rPr lang="es-VE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PARA LAS RELACIONES INTERIORES Y JUSTICIA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155" y="3214686"/>
            <a:ext cx="848597" cy="85725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2071702" cy="107157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928934"/>
            <a:ext cx="1928826" cy="30718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14414" y="1643050"/>
            <a:ext cx="531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ÓRGANOS DE COOPERACIÓN</a:t>
            </a:r>
          </a:p>
        </p:txBody>
      </p:sp>
      <p:grpSp>
        <p:nvGrpSpPr>
          <p:cNvPr id="5" name="17 Grupo"/>
          <p:cNvGrpSpPr/>
          <p:nvPr/>
        </p:nvGrpSpPr>
        <p:grpSpPr>
          <a:xfrm>
            <a:off x="2071670" y="2786058"/>
            <a:ext cx="7000924" cy="3137782"/>
            <a:chOff x="0" y="562440"/>
            <a:chExt cx="5889173" cy="1586005"/>
          </a:xfrm>
        </p:grpSpPr>
        <p:sp>
          <p:nvSpPr>
            <p:cNvPr id="19" name="18 Rectángulo redondeado"/>
            <p:cNvSpPr/>
            <p:nvPr/>
          </p:nvSpPr>
          <p:spPr>
            <a:xfrm>
              <a:off x="0" y="713241"/>
              <a:ext cx="5889173" cy="1385802"/>
            </a:xfrm>
            <a:prstGeom prst="roundRect">
              <a:avLst/>
            </a:prstGeom>
            <a:solidFill>
              <a:srgbClr val="FCD5B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85799" y="562440"/>
              <a:ext cx="5717575" cy="1586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VE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57686" y="6143644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2844" y="2243072"/>
            <a:ext cx="9358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s-VE" sz="2000" b="1" dirty="0" smtClean="0">
                <a:latin typeface="Gill Sans MT" pitchFamily="34" charset="0"/>
              </a:rPr>
              <a:t> </a:t>
            </a:r>
            <a:r>
              <a:rPr lang="es-VE" sz="2000" b="1" dirty="0" smtClean="0">
                <a:latin typeface="Arial" pitchFamily="34" charset="0"/>
                <a:cs typeface="Arial" pitchFamily="34" charset="0"/>
              </a:rPr>
              <a:t>Órgano encargado en materia de Identificación, Migración y Extranjería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143108" y="3220896"/>
            <a:ext cx="75724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Líneas de Cooperación y Gestión:</a:t>
            </a:r>
          </a:p>
          <a:p>
            <a:pPr lvl="1">
              <a:buFont typeface="Arial" pitchFamily="34" charset="0"/>
              <a:buChar char="•"/>
            </a:pPr>
            <a:endParaRPr lang="es-VE" sz="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Número Único de Identidad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Manual de Normas y Procedimientos CNE-SAIME: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Expedición de la Cédula de Identidad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Forma y Expedición de las Actas de Nacimiento por</a:t>
            </a:r>
          </a:p>
          <a:p>
            <a:pPr marL="1257300" lvl="2" indent="-342900"/>
            <a:r>
              <a:rPr lang="es-MX" dirty="0" smtClean="0">
                <a:latin typeface="Arial" pitchFamily="34" charset="0"/>
                <a:cs typeface="Arial" pitchFamily="34" charset="0"/>
              </a:rPr>
              <a:t>      parte del Registro Civil</a:t>
            </a:r>
          </a:p>
          <a:p>
            <a:pPr marL="1257300" lvl="2" indent="-342900"/>
            <a:r>
              <a:rPr lang="es-MX" dirty="0" smtClean="0">
                <a:latin typeface="Arial" pitchFamily="34" charset="0"/>
                <a:cs typeface="Arial" pitchFamily="34" charset="0"/>
              </a:rPr>
              <a:t>c.   Regulación de las acciones y mecanismos propios al</a:t>
            </a:r>
          </a:p>
          <a:p>
            <a:pPr marL="1257300" lvl="2" indent="-342900"/>
            <a:r>
              <a:rPr lang="es-MX" dirty="0" smtClean="0">
                <a:latin typeface="Arial" pitchFamily="34" charset="0"/>
                <a:cs typeface="Arial" pitchFamily="34" charset="0"/>
              </a:rPr>
              <a:t>      proceso de Supervisión del proceso de Cedulación</a:t>
            </a: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/>
            <a:endParaRPr lang="es-VE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1571636" cy="313228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14 Rectángulo redondeado"/>
          <p:cNvSpPr/>
          <p:nvPr/>
        </p:nvSpPr>
        <p:spPr>
          <a:xfrm>
            <a:off x="1857356" y="2795662"/>
            <a:ext cx="7072362" cy="337069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1" name="10 Rectángulo"/>
          <p:cNvSpPr/>
          <p:nvPr/>
        </p:nvSpPr>
        <p:spPr>
          <a:xfrm>
            <a:off x="285720" y="221455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smtClean="0">
                <a:latin typeface="Gill Sans MT" pitchFamily="34" charset="0"/>
              </a:rPr>
              <a:t>- </a:t>
            </a:r>
            <a:r>
              <a:rPr lang="es-VE" sz="2000" b="1" dirty="0" smtClean="0">
                <a:latin typeface="Arial" pitchFamily="34" charset="0"/>
                <a:cs typeface="Arial" pitchFamily="34" charset="0"/>
              </a:rPr>
              <a:t>Órgano encargado en materia de Registros y Notarías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00232" y="2612967"/>
            <a:ext cx="68580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VE" b="1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es-VE" b="1" dirty="0" smtClean="0">
                <a:latin typeface="Arial" pitchFamily="34" charset="0"/>
                <a:cs typeface="Arial" pitchFamily="34" charset="0"/>
              </a:rPr>
              <a:t> Líneas de Cooperación y Gestión:</a:t>
            </a:r>
          </a:p>
          <a:p>
            <a:pPr marL="1714500" lvl="3" indent="-342900"/>
            <a:endParaRPr lang="es-MX" sz="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Transferencia al CNE de los Libros Duplicados del Registro Civil archivados en los Registros Principales pertenecientes al SAREN</a:t>
            </a:r>
          </a:p>
          <a:p>
            <a:pPr marL="800100" lvl="1" indent="-342900" algn="just">
              <a:buAutoNum type="alphaLcPeriod" startAt="2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Cooperación para la transferencia de la propiedad de los</a:t>
            </a:r>
          </a:p>
          <a:p>
            <a:pPr marL="800100" lvl="1" indent="-342900" algn="just"/>
            <a:r>
              <a:rPr lang="es-MX" dirty="0" smtClean="0">
                <a:latin typeface="Arial" pitchFamily="34" charset="0"/>
                <a:cs typeface="Arial" pitchFamily="34" charset="0"/>
              </a:rPr>
              <a:t>	inmuebles donde funcionan las Unidades Parroquiales de </a:t>
            </a:r>
          </a:p>
          <a:p>
            <a:pPr marL="800100" lvl="1" indent="-342900" algn="just"/>
            <a:r>
              <a:rPr lang="es-MX" dirty="0" smtClean="0">
                <a:latin typeface="Arial" pitchFamily="34" charset="0"/>
                <a:cs typeface="Arial" pitchFamily="34" charset="0"/>
              </a:rPr>
              <a:t>     Registro Civil</a:t>
            </a:r>
          </a:p>
          <a:p>
            <a:pPr marL="800100" lvl="1" indent="-342900" algn="just"/>
            <a:r>
              <a:rPr lang="es-MX" dirty="0" smtClean="0">
                <a:latin typeface="Arial" pitchFamily="34" charset="0"/>
                <a:cs typeface="Arial" pitchFamily="34" charset="0"/>
              </a:rPr>
              <a:t>c.  Gratuidad de las certificaciones de las Actas del Registro Civil que se emiten en los Registros Principales</a:t>
            </a:r>
          </a:p>
          <a:p>
            <a:pPr marL="800100" lvl="1" indent="-342900" algn="just"/>
            <a:r>
              <a:rPr lang="es-MX" dirty="0" smtClean="0">
                <a:latin typeface="Arial" pitchFamily="34" charset="0"/>
                <a:cs typeface="Arial" pitchFamily="34" charset="0"/>
              </a:rPr>
              <a:t>d. Transferencia de la facultad de certificación de Actas del Registro Principal a las Oficinas Regionales Electorales</a:t>
            </a:r>
          </a:p>
          <a:p>
            <a:pPr marL="1257300" lvl="2" indent="-342900"/>
            <a:endParaRPr lang="es-V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28379" y="6286520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071538" y="1643050"/>
            <a:ext cx="531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ÓRGANOS DE COOPERACIÓN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2" descr="Presentación 2011 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1357322" cy="135732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00" y="4643446"/>
            <a:ext cx="1376104" cy="1214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1000100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 smtClean="0">
                <a:latin typeface="Gill Sans MT" pitchFamily="34" charset="0"/>
              </a:rPr>
              <a:t> </a:t>
            </a:r>
            <a:r>
              <a:rPr lang="es-VE" sz="27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SISTEMA NACIONAL DE REGISTRO CIVIL</a:t>
            </a:r>
            <a:endParaRPr lang="es-VE" sz="2700" b="1" dirty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14414" y="1643050"/>
            <a:ext cx="531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ＭＳ Ｐゴシック"/>
                <a:cs typeface="ＭＳ Ｐゴシック"/>
              </a:rPr>
              <a:t>- ÓRGANOS DE COOPERACIÓN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57158" y="213097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VE" b="1" dirty="0" smtClean="0">
                <a:latin typeface="Arial" pitchFamily="34" charset="0"/>
                <a:cs typeface="Arial" pitchFamily="34" charset="0"/>
              </a:rPr>
              <a:t>- MINISTERIO DEL PODER POPULAR PARA LA SALUD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643042" y="2857497"/>
            <a:ext cx="7286676" cy="29289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0" name="9 CuadroTexto"/>
          <p:cNvSpPr txBox="1"/>
          <p:nvPr/>
        </p:nvSpPr>
        <p:spPr>
          <a:xfrm>
            <a:off x="1785918" y="2965922"/>
            <a:ext cx="7072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Registro y levantamiento estadístico de los Nacimientos y Defunciones: </a:t>
            </a:r>
            <a:endParaRPr lang="es-VE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Coordinación para la distribución, posesión y expedición de </a:t>
            </a:r>
          </a:p>
          <a:p>
            <a:pPr marL="800100" lvl="1" indent="-342900" algn="just"/>
            <a:r>
              <a:rPr lang="es-MX" dirty="0" smtClean="0">
                <a:latin typeface="Arial" pitchFamily="34" charset="0"/>
                <a:cs typeface="Arial" pitchFamily="34" charset="0"/>
              </a:rPr>
              <a:t>      los certificados de nacimientos y defunción</a:t>
            </a:r>
          </a:p>
          <a:p>
            <a:pPr marL="342900" lvl="0" indent="-342900" algn="just">
              <a:buFont typeface="+mj-lt"/>
              <a:buAutoNum type="alphaLcPeriod"/>
            </a:pPr>
            <a:endParaRPr lang="es-VE" sz="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AutoNum type="alphaLcPeriod" startAt="2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Establecimiento de los mecanismos necesarios para la eliminación del sub-registro de nacimientos y defunciones</a:t>
            </a:r>
          </a:p>
          <a:p>
            <a:pPr marL="800100" lvl="1" indent="-342900" algn="just">
              <a:buAutoNum type="alphaLcPeriod" startAt="2"/>
            </a:pPr>
            <a:endParaRPr lang="es-MX" sz="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AutoNum type="alphaLcPeriod" startAt="3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Control del registro de muertes fetales y control de la tasa de mortalidad infantil</a:t>
            </a:r>
          </a:p>
          <a:p>
            <a:pPr marL="800100" lvl="1" indent="-342900" algn="just"/>
            <a:endParaRPr lang="es-VE" dirty="0" smtClean="0">
              <a:latin typeface="Gill Sans MT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428379" y="6215082"/>
            <a:ext cx="4144149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COMISIÓN DE REGISTRO CIVIL Y ELECTORAL</a:t>
            </a:r>
          </a:p>
          <a:p>
            <a:pPr algn="r" defTabSz="914400">
              <a:spcBef>
                <a:spcPct val="50000"/>
              </a:spcBef>
            </a:pP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OFICINA </a:t>
            </a:r>
            <a:r>
              <a:rPr lang="es-VE" sz="1100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NACIONAL DE REGISTRO </a:t>
            </a:r>
            <a:r>
              <a:rPr lang="es-VE" sz="11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CIVIL</a:t>
            </a:r>
            <a:endParaRPr lang="es-VE" sz="11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1042</Words>
  <Application>Microsoft Office PowerPoint</Application>
  <PresentationFormat>Presentación en pantalla (4:3)</PresentationFormat>
  <Paragraphs>191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CNE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CNE</dc:creator>
  <cp:lastModifiedBy>CNE</cp:lastModifiedBy>
  <cp:revision>1</cp:revision>
  <dcterms:created xsi:type="dcterms:W3CDTF">2011-03-31T15:30:47Z</dcterms:created>
  <dcterms:modified xsi:type="dcterms:W3CDTF">2011-03-31T17:10:29Z</dcterms:modified>
</cp:coreProperties>
</file>